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6" r:id="rId2"/>
    <p:sldId id="453" r:id="rId3"/>
    <p:sldId id="514" r:id="rId4"/>
    <p:sldId id="507" r:id="rId5"/>
    <p:sldId id="491" r:id="rId6"/>
    <p:sldId id="515" r:id="rId7"/>
    <p:sldId id="516" r:id="rId8"/>
    <p:sldId id="502" r:id="rId9"/>
    <p:sldId id="503" r:id="rId10"/>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80"/>
    <p:restoredTop sz="85381" autoAdjust="0"/>
  </p:normalViewPr>
  <p:slideViewPr>
    <p:cSldViewPr snapToGrid="0" snapToObjects="1">
      <p:cViewPr varScale="1">
        <p:scale>
          <a:sx n="99" d="100"/>
          <a:sy n="99" d="100"/>
        </p:scale>
        <p:origin x="6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 structures are important elements of any programming language and can be used to control</a:t>
            </a:r>
            <a:r>
              <a:rPr lang="en-US" baseline="0" dirty="0"/>
              <a:t> the flow of code executions. </a:t>
            </a:r>
            <a:r>
              <a:rPr lang="en-US" dirty="0"/>
              <a:t>This</a:t>
            </a:r>
            <a:r>
              <a:rPr lang="en-US" baseline="0" dirty="0"/>
              <a:t> presentation provides a brief overview of some of the useful control structures in R and provides examples. </a:t>
            </a:r>
            <a:endParaRPr lang="en-US" dirty="0"/>
          </a:p>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So</a:t>
            </a:r>
            <a:r>
              <a:rPr lang="en-US" altLang="en-US" baseline="0" dirty="0"/>
              <a:t> why do we need control structures?  Well, </a:t>
            </a:r>
            <a:r>
              <a:rPr lang="en-US" altLang="en-US" dirty="0"/>
              <a:t>control structures allow you to put some “logic” into your R code, rather than just always executing the same R code every time. We will cover three important control structures in this presentation. If else</a:t>
            </a:r>
            <a:r>
              <a:rPr lang="en-US" altLang="en-US" baseline="0" dirty="0"/>
              <a:t> condition statements, for loops and while loops.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376703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let’s start with if-else statements; well if-else statements are probably the most commonly used control structures in R or perhaps in any other languages. This structure allows us to test the condition and to act depending on whether the conditions we are testing is true or false. Let’s consider a simple example. On the right-hand side we can see that the variable x has been created as a random number between zero and ten. Then we define the value of another variable y based on the value of x. Such that if x is greater than three, we set the value of y to ten, or otherwise we set the value of y to zero. We’ll then print x and y. in this example, x was randomly generated as 5.3, and therefore it was greater than three. As a result, the value of y was set to ten.  </a:t>
            </a:r>
          </a:p>
          <a:p>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1634358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in the previous example we saw that the value of y was set based on the value of x. More specifically if x was greater than three, the value of y was ten, otherwise it was zero. Well there’s another way to represent the same logic. Again, we define x as a random number between zero and ten, and then we define y as if greater than three, and then we have brackets ten close bracket else zero. The result of the code is exactly the same. First the if condition has been tested, and depending whether the test condition is true or false, ten or zero would be respectively selected for y. The results are also shown in here. In this example, the random value of x was 5.9 and therefore y was set to ten. </a:t>
            </a:r>
          </a:p>
          <a:p>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864287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effectLst/>
                <a:latin typeface="+mn-lt"/>
                <a:ea typeface="+mn-ea"/>
                <a:cs typeface="+mn-cs"/>
              </a:rPr>
              <a:t>For-loop is another useful statement to repeat a quote for a certain number of times. A for loop has two parts, a header which specifies the iteration, and a body of the quote which needs to be repeatedly executed. The header normally declares a loop counter or a loop variable, which allows the body to know which iteration is being executed. For-loops are generally used when we know the number if iteration beforehand.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342342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are a few simple examples. So, in the first example we have for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in one to four, bracket print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closed bracket. So, this code is increasing the value of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from one to four and each time is printing the value of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So, the output is one, two, three, four. Each time the loop is executed, the value of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is printed. In this case,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is the counter of the loop. We can also use the counter of the loop to get access to different elements of the vector. So, in this case we define x as a vector that contains a, b, and c. And then we define for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in one to three. We start the loop and then we print xi during each iteration. So, during the first iteration, the x1 which is a, is printed. During the second iteration, b, which is the second element of x is printed, and during the last iteration, the last value, or c is printed. The loop counter itself could be an element of a vector. So again, we can define x as a vector of a, b, and c, and so instead we can define k, the counter of the loop, as an element of x. So, in this case, we say for k, in x print k. So, in this example, k is going to be one element of x, during each iteration.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1641586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loops can also be nested inside of each other. So here is another example, in here instead of a vector we have a matrix. The matrix has two rows and three columns. The first row is one three, five, and the second row is two, four, and six. Now we define two for loops where the second loop is nested inside the first loop. The counter for the first loop is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and the counter for the second loop is j. So, first we have for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in one to the number of rows for x, which in this case is two, and then we have the second loop which is for j in one to number of columns for x, which is three, print x,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and j. So, during each iteration, elements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and j of x will be printed. So, as we can see during the first iteration,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is one and j is one so the value of one is printed. For the second iteration,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is still one, but j has increased to two, which means that the first row second column the value is three. So, three is printed and so on. Although nested loops can very useful, you should try to avoid having more than three levels of nesting inside a loop to make your quote more readable.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44555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while loop is another control flow statement in R. A while loop can be considered as a combination of if else statement and a for loop. In a while loop, first a conditional expression is evaluated. If the result of the expression is true, the code within the loop is executed. The while loop continues to execute until the condition becomes false.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2556577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simple example; in this case, we set the variable count to zero and so while count value is smaller than seven, we print the value of count. However, each time the loop is executed, we increase the value of count by one. So as we see, count is initially zero, the condition of the while loop is met and therefore the loop is executed. The count value is then increased by one, but the y condition still holds true. This continues until count is increased to seven. At that point the y condition is no longer valid and therefore the y loop is terminated. </a:t>
            </a:r>
          </a:p>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558853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5193" y="773315"/>
            <a:ext cx="7852133" cy="2509748"/>
          </a:xfrm>
        </p:spPr>
        <p:txBody>
          <a:bodyPr/>
          <a:lstStyle/>
          <a:p>
            <a:r>
              <a:rPr lang="en-US" dirty="0"/>
              <a:t>Control Structures in 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2_4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3225" y="4683125"/>
            <a:ext cx="487363"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0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Control Structures</a:t>
            </a:r>
            <a:endParaRPr lang="en-US" dirty="0">
              <a:latin typeface="Garamond" panose="02020404030301010803" pitchFamily="18" charset="0"/>
            </a:endParaRPr>
          </a:p>
        </p:txBody>
      </p:sp>
      <p:sp>
        <p:nvSpPr>
          <p:cNvPr id="6" name="Rectangle 5"/>
          <p:cNvSpPr/>
          <p:nvPr/>
        </p:nvSpPr>
        <p:spPr>
          <a:xfrm>
            <a:off x="1228725" y="996466"/>
            <a:ext cx="7619843" cy="3477875"/>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Control structures in R allow you to control the flow of execution of a series of R expressions.</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In other words, control structures allow you to put some “logic” into your R code, rather than just always executing the same code every time.</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Commonly used control structures are:</a:t>
            </a:r>
            <a:br>
              <a:rPr lang="en-US" sz="2000" dirty="0">
                <a:solidFill>
                  <a:schemeClr val="tx2">
                    <a:lumMod val="75000"/>
                  </a:schemeClr>
                </a:solidFill>
                <a:latin typeface="Garamond" panose="02020404030301010803" pitchFamily="18" charset="0"/>
                <a:ea typeface="Arial" charset="0"/>
                <a:cs typeface="Arial" charset="0"/>
              </a:rPr>
            </a:br>
            <a:endParaRPr lang="en-US" sz="2000" dirty="0">
              <a:solidFill>
                <a:schemeClr val="tx2">
                  <a:lumMod val="75000"/>
                </a:schemeClr>
              </a:solidFill>
              <a:latin typeface="Garamond" panose="02020404030301010803" pitchFamily="18" charset="0"/>
              <a:ea typeface="Arial" charset="0"/>
              <a:cs typeface="Arial" charset="0"/>
            </a:endParaRP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if</a:t>
            </a:r>
            <a:r>
              <a:rPr lang="en-US" sz="2000" dirty="0">
                <a:solidFill>
                  <a:schemeClr val="tx2">
                    <a:lumMod val="75000"/>
                  </a:schemeClr>
                </a:solidFill>
                <a:latin typeface="Garamond" panose="02020404030301010803" pitchFamily="18" charset="0"/>
                <a:ea typeface="Arial" charset="0"/>
                <a:cs typeface="Arial" charset="0"/>
              </a:rPr>
              <a:t> and </a:t>
            </a:r>
            <a:r>
              <a:rPr lang="en-US" sz="2000" b="1" dirty="0">
                <a:solidFill>
                  <a:schemeClr val="tx2">
                    <a:lumMod val="75000"/>
                  </a:schemeClr>
                </a:solidFill>
                <a:latin typeface="Garamond" panose="02020404030301010803" pitchFamily="18" charset="0"/>
                <a:ea typeface="Arial" charset="0"/>
                <a:cs typeface="Arial" charset="0"/>
              </a:rPr>
              <a:t>else</a:t>
            </a:r>
            <a:r>
              <a:rPr lang="en-US" sz="2000" dirty="0">
                <a:solidFill>
                  <a:schemeClr val="tx2">
                    <a:lumMod val="75000"/>
                  </a:schemeClr>
                </a:solidFill>
                <a:latin typeface="Garamond" panose="02020404030301010803" pitchFamily="18" charset="0"/>
                <a:ea typeface="Arial" charset="0"/>
                <a:cs typeface="Arial" charset="0"/>
              </a:rPr>
              <a:t>: testing a condition and acting on it</a:t>
            </a: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for</a:t>
            </a:r>
            <a:r>
              <a:rPr lang="en-US" sz="2000" dirty="0">
                <a:solidFill>
                  <a:schemeClr val="tx2">
                    <a:lumMod val="75000"/>
                  </a:schemeClr>
                </a:solidFill>
                <a:latin typeface="Garamond" panose="02020404030301010803" pitchFamily="18" charset="0"/>
                <a:ea typeface="Arial" charset="0"/>
                <a:cs typeface="Arial" charset="0"/>
              </a:rPr>
              <a:t>: execute a loop a fixed number of times</a:t>
            </a: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while</a:t>
            </a:r>
            <a:r>
              <a:rPr lang="en-US" sz="2000" dirty="0">
                <a:solidFill>
                  <a:schemeClr val="tx2">
                    <a:lumMod val="75000"/>
                  </a:schemeClr>
                </a:solidFill>
                <a:latin typeface="Garamond" panose="02020404030301010803" pitchFamily="18" charset="0"/>
                <a:ea typeface="Arial" charset="0"/>
                <a:cs typeface="Arial" charset="0"/>
              </a:rPr>
              <a:t>: execute a loop while a condition is true</a:t>
            </a:r>
          </a:p>
        </p:txBody>
      </p:sp>
      <p:pic>
        <p:nvPicPr>
          <p:cNvPr id="2" name="2_4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8625" y="4543425"/>
            <a:ext cx="487363" cy="487363"/>
          </a:xfrm>
          <a:prstGeom prst="rect">
            <a:avLst/>
          </a:prstGeom>
        </p:spPr>
      </p:pic>
    </p:spTree>
    <p:extLst>
      <p:ext uri="{BB962C8B-B14F-4D97-AF65-F5344CB8AC3E}">
        <p14:creationId xmlns:p14="http://schemas.microsoft.com/office/powerpoint/2010/main" val="659000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6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27762" y="110288"/>
            <a:ext cx="6897006" cy="884172"/>
          </a:xfrm>
        </p:spPr>
        <p:txBody>
          <a:bodyPr/>
          <a:lstStyle/>
          <a:p>
            <a:r>
              <a:rPr lang="en-US" dirty="0"/>
              <a:t>“if-else” statements</a:t>
            </a:r>
            <a:endParaRPr lang="en-US" dirty="0">
              <a:latin typeface="Garamond" panose="02020404030301010803" pitchFamily="18" charset="0"/>
            </a:endParaRPr>
          </a:p>
        </p:txBody>
      </p:sp>
      <p:sp>
        <p:nvSpPr>
          <p:cNvPr id="6" name="Rectangle 5"/>
          <p:cNvSpPr/>
          <p:nvPr/>
        </p:nvSpPr>
        <p:spPr>
          <a:xfrm>
            <a:off x="1333343" y="974489"/>
            <a:ext cx="3505358" cy="2862322"/>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if-else combination is probably the most commonly used control structure in R (or perhaps any language). </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This structure allows you to test a condition and act on it depending on whether it’s true or false.</a:t>
            </a:r>
          </a:p>
        </p:txBody>
      </p:sp>
      <p:sp>
        <p:nvSpPr>
          <p:cNvPr id="2" name="Rectangle 1"/>
          <p:cNvSpPr/>
          <p:nvPr/>
        </p:nvSpPr>
        <p:spPr>
          <a:xfrm>
            <a:off x="5362732" y="893717"/>
            <a:ext cx="3781268" cy="2759730"/>
          </a:xfrm>
          <a:prstGeom prst="rect">
            <a:avLst/>
          </a:prstGeom>
        </p:spPr>
        <p:txBody>
          <a:bodyPr wrap="square">
            <a:spAutoFit/>
          </a:bodyPr>
          <a:lstStyle/>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Generate a random number</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x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runif</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if</a:t>
            </a:r>
            <a:r>
              <a:rPr lang="en-US" sz="1500" dirty="0">
                <a:latin typeface="Consolas" panose="020B0609020204030204" pitchFamily="49" charset="0"/>
                <a:ea typeface="Cambria" panose="02040503050406030204" pitchFamily="18" charset="0"/>
                <a:cs typeface="Times New Roman" panose="02020603050405020304" pitchFamily="18" charset="0"/>
              </a:rPr>
              <a:t>(x </a:t>
            </a:r>
            <a:r>
              <a:rPr lang="en-US" sz="15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500" dirty="0">
                <a:latin typeface="Consolas" panose="020B0609020204030204" pitchFamily="49" charset="0"/>
                <a:ea typeface="Cambria" panose="02040503050406030204" pitchFamily="18" charset="0"/>
                <a:cs typeface="Times New Roman" panose="02020603050405020304" pitchFamily="18" charset="0"/>
              </a:rPr>
              <a:t>)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y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else</a:t>
            </a:r>
            <a:r>
              <a:rPr lang="en-US" sz="1500" dirty="0">
                <a:latin typeface="Consolas" panose="020B0609020204030204" pitchFamily="49" charset="0"/>
                <a:ea typeface="Cambria" panose="02040503050406030204" pitchFamily="18" charset="0"/>
                <a:cs typeface="Times New Roman" panose="02020603050405020304" pitchFamily="18" charset="0"/>
              </a:rPr>
              <a:t>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y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x</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[1] 5.346585</a:t>
            </a:r>
          </a:p>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Y</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[1] 10</a:t>
            </a:r>
            <a:endParaRPr lang="en-US" sz="1500" dirty="0">
              <a:effectLst/>
              <a:latin typeface="Consolas" panose="020B0609020204030204" pitchFamily="49" charset="0"/>
              <a:ea typeface="Cambria" panose="02040503050406030204" pitchFamily="18" charset="0"/>
              <a:cs typeface="Times New Roman" panose="02020603050405020304" pitchFamily="18" charset="0"/>
            </a:endParaRPr>
          </a:p>
        </p:txBody>
      </p:sp>
      <p:cxnSp>
        <p:nvCxnSpPr>
          <p:cNvPr id="5" name="Straight Connector 4"/>
          <p:cNvCxnSpPr/>
          <p:nvPr/>
        </p:nvCxnSpPr>
        <p:spPr>
          <a:xfrm>
            <a:off x="4933950" y="893717"/>
            <a:ext cx="19050" cy="3344908"/>
          </a:xfrm>
          <a:prstGeom prst="line">
            <a:avLst/>
          </a:prstGeom>
        </p:spPr>
        <p:style>
          <a:lnRef idx="1">
            <a:schemeClr val="accent1"/>
          </a:lnRef>
          <a:fillRef idx="0">
            <a:schemeClr val="accent1"/>
          </a:fillRef>
          <a:effectRef idx="0">
            <a:schemeClr val="accent1"/>
          </a:effectRef>
          <a:fontRef idx="minor">
            <a:schemeClr val="tx1"/>
          </a:fontRef>
        </p:style>
      </p:cxnSp>
      <p:pic>
        <p:nvPicPr>
          <p:cNvPr id="3" name="2_4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325" y="4543425"/>
            <a:ext cx="487363" cy="487363"/>
          </a:xfrm>
          <a:prstGeom prst="rect">
            <a:avLst/>
          </a:prstGeom>
        </p:spPr>
      </p:pic>
    </p:spTree>
    <p:extLst>
      <p:ext uri="{BB962C8B-B14F-4D97-AF65-F5344CB8AC3E}">
        <p14:creationId xmlns:p14="http://schemas.microsoft.com/office/powerpoint/2010/main" val="24718060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206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Example</a:t>
            </a:r>
          </a:p>
        </p:txBody>
      </p:sp>
      <p:sp>
        <p:nvSpPr>
          <p:cNvPr id="6" name="Rectangle 5"/>
          <p:cNvSpPr/>
          <p:nvPr/>
        </p:nvSpPr>
        <p:spPr>
          <a:xfrm>
            <a:off x="1457324" y="899958"/>
            <a:ext cx="3695701" cy="2246769"/>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In the previous example, the value of y is set depending on whether x &gt; 3 or not. </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This expression can also be written a different, but equivalent, way in R.</a:t>
            </a:r>
          </a:p>
        </p:txBody>
      </p:sp>
      <p:sp>
        <p:nvSpPr>
          <p:cNvPr id="2" name="Rectangle 1"/>
          <p:cNvSpPr/>
          <p:nvPr/>
        </p:nvSpPr>
        <p:spPr>
          <a:xfrm>
            <a:off x="5267325" y="899958"/>
            <a:ext cx="3648075" cy="2990562"/>
          </a:xfrm>
          <a:prstGeom prst="rect">
            <a:avLst/>
          </a:prstGeom>
        </p:spPr>
        <p:txBody>
          <a:bodyPr wrap="square">
            <a:spAutoFit/>
          </a:bodyPr>
          <a:lstStyle/>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Generate a random number</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x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runif</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y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if</a:t>
            </a:r>
            <a:r>
              <a:rPr lang="en-US" sz="1500" dirty="0">
                <a:latin typeface="Consolas" panose="020B0609020204030204" pitchFamily="49" charset="0"/>
                <a:ea typeface="Cambria" panose="02040503050406030204" pitchFamily="18" charset="0"/>
                <a:cs typeface="Times New Roman" panose="02020603050405020304" pitchFamily="18" charset="0"/>
              </a:rPr>
              <a:t>(x </a:t>
            </a:r>
            <a:r>
              <a:rPr lang="en-US" sz="15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&gt;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500" dirty="0">
                <a:latin typeface="Consolas" panose="020B0609020204030204" pitchFamily="49" charset="0"/>
                <a:ea typeface="Cambria" panose="02040503050406030204" pitchFamily="18" charset="0"/>
                <a:cs typeface="Times New Roman" panose="02020603050405020304" pitchFamily="18" charset="0"/>
              </a:rPr>
              <a:t>)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a:t>
            </a: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else</a:t>
            </a:r>
            <a:r>
              <a:rPr lang="en-US" sz="1500" dirty="0">
                <a:latin typeface="Consolas" panose="020B0609020204030204" pitchFamily="49" charset="0"/>
                <a:ea typeface="Cambria" panose="02040503050406030204" pitchFamily="18" charset="0"/>
                <a:cs typeface="Times New Roman" panose="02020603050405020304" pitchFamily="18" charset="0"/>
              </a:rPr>
              <a:t>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x</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[1] 5.939933</a:t>
            </a:r>
          </a:p>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Y</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[1] 10</a:t>
            </a:r>
            <a:endParaRPr lang="en-US" sz="1500" dirty="0">
              <a:effectLst/>
              <a:latin typeface="Consolas" panose="020B0609020204030204" pitchFamily="49" charset="0"/>
              <a:ea typeface="Cambria" panose="02040503050406030204" pitchFamily="18" charset="0"/>
              <a:cs typeface="Times New Roman" panose="02020603050405020304" pitchFamily="18" charset="0"/>
            </a:endParaRPr>
          </a:p>
        </p:txBody>
      </p:sp>
      <p:cxnSp>
        <p:nvCxnSpPr>
          <p:cNvPr id="5" name="Straight Connector 4"/>
          <p:cNvCxnSpPr/>
          <p:nvPr/>
        </p:nvCxnSpPr>
        <p:spPr>
          <a:xfrm>
            <a:off x="5019675" y="884385"/>
            <a:ext cx="19050" cy="3344908"/>
          </a:xfrm>
          <a:prstGeom prst="line">
            <a:avLst/>
          </a:prstGeom>
        </p:spPr>
        <p:style>
          <a:lnRef idx="1">
            <a:schemeClr val="accent1"/>
          </a:lnRef>
          <a:fillRef idx="0">
            <a:schemeClr val="accent1"/>
          </a:fillRef>
          <a:effectRef idx="0">
            <a:schemeClr val="accent1"/>
          </a:effectRef>
          <a:fontRef idx="minor">
            <a:schemeClr val="tx1"/>
          </a:fontRef>
        </p:style>
      </p:cxnSp>
      <p:pic>
        <p:nvPicPr>
          <p:cNvPr id="3" name="2_4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90525" y="4518025"/>
            <a:ext cx="487363" cy="487363"/>
          </a:xfrm>
          <a:prstGeom prst="rect">
            <a:avLst/>
          </a:prstGeom>
        </p:spPr>
      </p:pic>
    </p:spTree>
    <p:extLst>
      <p:ext uri="{BB962C8B-B14F-4D97-AF65-F5344CB8AC3E}">
        <p14:creationId xmlns:p14="http://schemas.microsoft.com/office/powerpoint/2010/main" val="34961472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8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76225"/>
            <a:ext cx="5086350" cy="400050"/>
          </a:xfrm>
        </p:spPr>
        <p:txBody>
          <a:bodyPr>
            <a:noAutofit/>
          </a:bodyPr>
          <a:lstStyle/>
          <a:p>
            <a:r>
              <a:rPr lang="en-US" dirty="0"/>
              <a:t>for-loops</a:t>
            </a:r>
          </a:p>
        </p:txBody>
      </p:sp>
      <p:sp>
        <p:nvSpPr>
          <p:cNvPr id="3" name="Rectangle 2"/>
          <p:cNvSpPr/>
          <p:nvPr/>
        </p:nvSpPr>
        <p:spPr>
          <a:xfrm>
            <a:off x="1762124" y="842740"/>
            <a:ext cx="7162801" cy="3724096"/>
          </a:xfrm>
          <a:prstGeom prst="rect">
            <a:avLst/>
          </a:prstGeom>
        </p:spPr>
        <p:txBody>
          <a:bodyPr wrap="square">
            <a:spAutoFit/>
          </a:bodyPr>
          <a:lstStyle/>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A for-loop is a control flow statement for specifying iteration, which allows code to be executed repeatedly.</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A for-loop has two parts: a header specifying the iteration, and a body which is executed once per iteration. </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header often declares an explicit loop counter or loop variable, which allows the body to know which iteration is being executed</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For-loops are typically used when the number of iterations is known before entering the loop.</a:t>
            </a:r>
          </a:p>
          <a:p>
            <a:r>
              <a:rPr lang="en-US" sz="1600" dirty="0">
                <a:latin typeface="Consolas" panose="020B0609020204030204" pitchFamily="49" charset="0"/>
                <a:ea typeface="Cambria" panose="02040503050406030204" pitchFamily="18" charset="0"/>
                <a:cs typeface="Times New Roman" panose="02020603050405020304" pitchFamily="18" charset="0"/>
              </a:rPr>
              <a:t>	</a:t>
            </a:r>
            <a:endParaRPr lang="en-US" sz="2000" dirty="0">
              <a:solidFill>
                <a:schemeClr val="tx2">
                  <a:lumMod val="75000"/>
                </a:schemeClr>
              </a:solidFill>
              <a:latin typeface="Garamond" panose="02020404030301010803" pitchFamily="18" charset="0"/>
              <a:ea typeface="Arial" charset="0"/>
              <a:cs typeface="Arial" charset="0"/>
            </a:endParaRPr>
          </a:p>
        </p:txBody>
      </p:sp>
      <p:pic>
        <p:nvPicPr>
          <p:cNvPr id="2" name="2_4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5125" y="4530725"/>
            <a:ext cx="487363" cy="487363"/>
          </a:xfrm>
          <a:prstGeom prst="rect">
            <a:avLst/>
          </a:prstGeom>
        </p:spPr>
      </p:pic>
    </p:spTree>
    <p:extLst>
      <p:ext uri="{BB962C8B-B14F-4D97-AF65-F5344CB8AC3E}">
        <p14:creationId xmlns:p14="http://schemas.microsoft.com/office/powerpoint/2010/main" val="265588017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0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Examples</a:t>
            </a:r>
          </a:p>
        </p:txBody>
      </p:sp>
      <p:sp>
        <p:nvSpPr>
          <p:cNvPr id="2" name="Rectangle 1"/>
          <p:cNvSpPr/>
          <p:nvPr/>
        </p:nvSpPr>
        <p:spPr>
          <a:xfrm>
            <a:off x="1994424" y="1700541"/>
            <a:ext cx="1781175" cy="1728678"/>
          </a:xfrm>
          <a:prstGeom prst="rect">
            <a:avLst/>
          </a:prstGeom>
        </p:spPr>
        <p:txBody>
          <a:bodyPr wrap="square">
            <a:spAutoFit/>
          </a:bodyPr>
          <a:lstStyle/>
          <a:p>
            <a:pPr latinLnBrk="1">
              <a:spcAft>
                <a:spcPts val="1000"/>
              </a:spcAft>
            </a:pPr>
            <a:r>
              <a:rPr lang="en-US" sz="1400" b="1">
                <a:solidFill>
                  <a:srgbClr val="204A87"/>
                </a:solidFill>
                <a:latin typeface="Consolas" panose="020B0609020204030204" pitchFamily="49" charset="0"/>
                <a:ea typeface="Cambria" panose="02040503050406030204" pitchFamily="18" charset="0"/>
                <a:cs typeface="Times New Roman" panose="02020603050405020304" pitchFamily="18" charset="0"/>
              </a:rPr>
              <a:t>for</a:t>
            </a:r>
            <a:r>
              <a:rPr lang="en-US" sz="1400">
                <a:latin typeface="Consolas" panose="020B0609020204030204" pitchFamily="49" charset="0"/>
                <a:ea typeface="Cambria" panose="02040503050406030204" pitchFamily="18" charset="0"/>
                <a:cs typeface="Times New Roman" panose="02020603050405020304" pitchFamily="18" charset="0"/>
              </a:rPr>
              <a:t>(i </a:t>
            </a:r>
            <a:r>
              <a:rPr lang="en-US" sz="1400" b="1">
                <a:solidFill>
                  <a:srgbClr val="204A87"/>
                </a:solidFill>
                <a:latin typeface="Consolas" panose="020B0609020204030204" pitchFamily="49" charset="0"/>
                <a:ea typeface="Cambria" panose="02040503050406030204" pitchFamily="18" charset="0"/>
                <a:cs typeface="Times New Roman" panose="02020603050405020304" pitchFamily="18" charset="0"/>
              </a:rPr>
              <a:t>in</a:t>
            </a:r>
            <a:r>
              <a:rPr lang="en-US" sz="1400">
                <a:latin typeface="Consolas" panose="020B0609020204030204" pitchFamily="49" charset="0"/>
                <a:ea typeface="Cambria" panose="02040503050406030204" pitchFamily="18" charset="0"/>
                <a:cs typeface="Times New Roman" panose="02020603050405020304" pitchFamily="18" charset="0"/>
              </a:rPr>
              <a:t> </a:t>
            </a:r>
            <a:r>
              <a:rPr lang="en-US" sz="140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a:solidFill>
                  <a:srgbClr val="0000CF"/>
                </a:solidFill>
                <a:latin typeface="Consolas" panose="020B0609020204030204" pitchFamily="49" charset="0"/>
                <a:ea typeface="Cambria" panose="02040503050406030204" pitchFamily="18" charset="0"/>
                <a:cs typeface="Times New Roman" panose="02020603050405020304" pitchFamily="18" charset="0"/>
              </a:rPr>
              <a:t>4</a:t>
            </a:r>
            <a:r>
              <a:rPr lang="en-US" sz="1400">
                <a:latin typeface="Consolas" panose="020B0609020204030204" pitchFamily="49" charset="0"/>
                <a:ea typeface="Cambria" panose="02040503050406030204" pitchFamily="18" charset="0"/>
                <a:cs typeface="Times New Roman" panose="02020603050405020304" pitchFamily="18" charset="0"/>
              </a:rPr>
              <a:t>) {</a:t>
            </a:r>
            <a:br>
              <a:rPr lang="en-US" sz="1400">
                <a:latin typeface="Consolas" panose="020B0609020204030204" pitchFamily="49" charset="0"/>
                <a:ea typeface="Cambria" panose="02040503050406030204" pitchFamily="18" charset="0"/>
                <a:cs typeface="Times New Roman" panose="02020603050405020304" pitchFamily="18" charset="0"/>
              </a:rPr>
            </a:br>
            <a:r>
              <a:rPr lang="en-US" sz="1400">
                <a:latin typeface="Consolas" panose="020B0609020204030204" pitchFamily="49" charset="0"/>
                <a:ea typeface="Cambria" panose="02040503050406030204" pitchFamily="18" charset="0"/>
                <a:cs typeface="Times New Roman" panose="02020603050405020304" pitchFamily="18" charset="0"/>
              </a:rPr>
              <a:t> </a:t>
            </a:r>
            <a:r>
              <a:rPr lang="en-US" sz="1400" b="1">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400">
                <a:latin typeface="Consolas" panose="020B0609020204030204" pitchFamily="49" charset="0"/>
                <a:ea typeface="Cambria" panose="02040503050406030204" pitchFamily="18" charset="0"/>
                <a:cs typeface="Times New Roman" panose="02020603050405020304" pitchFamily="18" charset="0"/>
              </a:rPr>
              <a:t>(i)</a:t>
            </a:r>
            <a:br>
              <a:rPr lang="en-US" sz="1400">
                <a:latin typeface="Consolas" panose="020B0609020204030204" pitchFamily="49" charset="0"/>
                <a:ea typeface="Cambria" panose="02040503050406030204" pitchFamily="18" charset="0"/>
                <a:cs typeface="Times New Roman" panose="02020603050405020304" pitchFamily="18" charset="0"/>
              </a:rPr>
            </a:br>
            <a:r>
              <a:rPr lang="en-US" sz="140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400">
                <a:latin typeface="Consolas" panose="020B0609020204030204" pitchFamily="49" charset="0"/>
                <a:ea typeface="Cambria" panose="02040503050406030204" pitchFamily="18" charset="0"/>
                <a:cs typeface="Times New Roman" panose="02020603050405020304" pitchFamily="18" charset="0"/>
              </a:rPr>
              <a:t>## [1] 1</a:t>
            </a:r>
            <a:br>
              <a:rPr lang="en-US" sz="1400">
                <a:latin typeface="Consolas" panose="020B0609020204030204" pitchFamily="49" charset="0"/>
                <a:ea typeface="Cambria" panose="02040503050406030204" pitchFamily="18" charset="0"/>
                <a:cs typeface="Times New Roman" panose="02020603050405020304" pitchFamily="18" charset="0"/>
              </a:rPr>
            </a:br>
            <a:r>
              <a:rPr lang="en-US" sz="1400">
                <a:latin typeface="Consolas" panose="020B0609020204030204" pitchFamily="49" charset="0"/>
                <a:ea typeface="Cambria" panose="02040503050406030204" pitchFamily="18" charset="0"/>
                <a:cs typeface="Times New Roman" panose="02020603050405020304" pitchFamily="18" charset="0"/>
              </a:rPr>
              <a:t>## [1] 2</a:t>
            </a:r>
            <a:br>
              <a:rPr lang="en-US" sz="1400">
                <a:latin typeface="Consolas" panose="020B0609020204030204" pitchFamily="49" charset="0"/>
                <a:ea typeface="Cambria" panose="02040503050406030204" pitchFamily="18" charset="0"/>
                <a:cs typeface="Times New Roman" panose="02020603050405020304" pitchFamily="18" charset="0"/>
              </a:rPr>
            </a:br>
            <a:r>
              <a:rPr lang="en-US" sz="1400">
                <a:latin typeface="Consolas" panose="020B0609020204030204" pitchFamily="49" charset="0"/>
                <a:ea typeface="Cambria" panose="02040503050406030204" pitchFamily="18" charset="0"/>
                <a:cs typeface="Times New Roman" panose="02020603050405020304" pitchFamily="18" charset="0"/>
              </a:rPr>
              <a:t>## [1] 3</a:t>
            </a:r>
            <a:br>
              <a:rPr lang="en-US" sz="1400">
                <a:latin typeface="Consolas" panose="020B0609020204030204" pitchFamily="49" charset="0"/>
                <a:ea typeface="Cambria" panose="02040503050406030204" pitchFamily="18" charset="0"/>
                <a:cs typeface="Times New Roman" panose="02020603050405020304" pitchFamily="18" charset="0"/>
              </a:rPr>
            </a:br>
            <a:r>
              <a:rPr lang="en-US" sz="1400">
                <a:latin typeface="Consolas" panose="020B0609020204030204" pitchFamily="49" charset="0"/>
                <a:ea typeface="Cambria" panose="02040503050406030204" pitchFamily="18" charset="0"/>
                <a:cs typeface="Times New Roman" panose="02020603050405020304" pitchFamily="18" charset="0"/>
              </a:rPr>
              <a:t>## [1] 4</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3" name="Rectangle 2"/>
          <p:cNvSpPr/>
          <p:nvPr/>
        </p:nvSpPr>
        <p:spPr>
          <a:xfrm>
            <a:off x="4399940" y="1702758"/>
            <a:ext cx="1933575" cy="1728678"/>
          </a:xfrm>
          <a:prstGeom prst="rect">
            <a:avLst/>
          </a:prstGeom>
        </p:spPr>
        <p:txBody>
          <a:bodyPr wrap="square">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"b"</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for</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i</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in</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400" dirty="0">
                <a:latin typeface="Consolas" panose="020B0609020204030204" pitchFamily="49" charset="0"/>
                <a:ea typeface="Cambria" panose="02040503050406030204" pitchFamily="18" charset="0"/>
                <a:cs typeface="Times New Roman" panose="02020603050405020304" pitchFamily="18" charset="0"/>
              </a:rPr>
              <a:t>)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400" dirty="0">
                <a:latin typeface="Consolas" panose="020B0609020204030204" pitchFamily="49" charset="0"/>
                <a:ea typeface="Cambria" panose="02040503050406030204" pitchFamily="18" charset="0"/>
                <a:cs typeface="Times New Roman" panose="02020603050405020304" pitchFamily="18" charset="0"/>
              </a:rPr>
              <a:t>(x[</a:t>
            </a:r>
            <a:r>
              <a:rPr lang="en-US" sz="1400" dirty="0" err="1">
                <a:latin typeface="Consolas" panose="020B0609020204030204" pitchFamily="49" charset="0"/>
                <a:ea typeface="Cambria" panose="02040503050406030204" pitchFamily="18" charset="0"/>
                <a:cs typeface="Times New Roman" panose="02020603050405020304" pitchFamily="18" charset="0"/>
              </a:rPr>
              <a:t>i</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a:t>
            </a:r>
          </a:p>
          <a:p>
            <a:r>
              <a:rPr lang="en-US" sz="1400" dirty="0">
                <a:latin typeface="Consolas" panose="020B0609020204030204" pitchFamily="49" charset="0"/>
                <a:ea typeface="Cambria" panose="02040503050406030204" pitchFamily="18" charset="0"/>
                <a:cs typeface="Times New Roman" panose="02020603050405020304" pitchFamily="18" charset="0"/>
              </a:rPr>
              <a:t>## [1] "a"</a:t>
            </a:r>
            <a:r>
              <a:rPr lang="en-US" sz="1600" dirty="0">
                <a:latin typeface="Cambria" panose="02040503050406030204" pitchFamily="18" charset="0"/>
                <a:ea typeface="Cambria" panose="02040503050406030204" pitchFamily="18" charset="0"/>
                <a:cs typeface="Times New Roman" panose="02020603050405020304" pitchFamily="18" charset="0"/>
              </a:rPr>
              <a:t/>
            </a:r>
            <a:br>
              <a:rPr lang="en-US" sz="16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"b"</a:t>
            </a:r>
            <a:r>
              <a:rPr lang="en-US" sz="1600" dirty="0">
                <a:latin typeface="Cambria" panose="02040503050406030204" pitchFamily="18" charset="0"/>
                <a:ea typeface="Cambria" panose="02040503050406030204" pitchFamily="18" charset="0"/>
                <a:cs typeface="Times New Roman" panose="02020603050405020304" pitchFamily="18" charset="0"/>
              </a:rPr>
              <a:t/>
            </a:r>
            <a:br>
              <a:rPr lang="en-US" sz="1600" dirty="0">
                <a:latin typeface="Cambria" panose="02040503050406030204" pitchFamily="18"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"c"</a:t>
            </a:r>
            <a:endParaRPr lang="en-US" dirty="0"/>
          </a:p>
        </p:txBody>
      </p:sp>
      <p:sp>
        <p:nvSpPr>
          <p:cNvPr id="5" name="Rectangle 4"/>
          <p:cNvSpPr/>
          <p:nvPr/>
        </p:nvSpPr>
        <p:spPr>
          <a:xfrm>
            <a:off x="6810375" y="1709847"/>
            <a:ext cx="2181068" cy="1728678"/>
          </a:xfrm>
          <a:prstGeom prst="rect">
            <a:avLst/>
          </a:prstGeom>
        </p:spPr>
        <p:txBody>
          <a:bodyPr wrap="square">
            <a:spAutoFit/>
          </a:bodyPr>
          <a:lstStyle/>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x=</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"b"</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"c</a:t>
            </a:r>
            <a:r>
              <a:rPr lang="en-US" sz="1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for</a:t>
            </a:r>
            <a:r>
              <a:rPr lang="en-US" sz="1400" dirty="0">
                <a:latin typeface="Consolas" panose="020B0609020204030204" pitchFamily="49" charset="0"/>
                <a:ea typeface="Cambria" panose="02040503050406030204" pitchFamily="18" charset="0"/>
                <a:cs typeface="Times New Roman" panose="02020603050405020304" pitchFamily="18" charset="0"/>
              </a:rPr>
              <a:t>(k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in</a:t>
            </a:r>
            <a:r>
              <a:rPr lang="en-US" sz="1400" dirty="0">
                <a:latin typeface="Consolas" panose="020B0609020204030204" pitchFamily="49" charset="0"/>
                <a:ea typeface="Cambria" panose="02040503050406030204" pitchFamily="18" charset="0"/>
                <a:cs typeface="Times New Roman" panose="02020603050405020304" pitchFamily="18" charset="0"/>
              </a:rPr>
              <a:t> x)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400" dirty="0">
                <a:latin typeface="Consolas" panose="020B0609020204030204" pitchFamily="49" charset="0"/>
                <a:ea typeface="Cambria" panose="02040503050406030204" pitchFamily="18" charset="0"/>
                <a:cs typeface="Times New Roman" panose="02020603050405020304" pitchFamily="18" charset="0"/>
              </a:rPr>
              <a:t>(k)</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[1] "a"</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"b"</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[1] "c"</a:t>
            </a: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cxnSp>
        <p:nvCxnSpPr>
          <p:cNvPr id="7" name="Straight Connector 6"/>
          <p:cNvCxnSpPr/>
          <p:nvPr/>
        </p:nvCxnSpPr>
        <p:spPr>
          <a:xfrm>
            <a:off x="3775599" y="1493985"/>
            <a:ext cx="19050" cy="2277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537544" y="1435228"/>
            <a:ext cx="19050" cy="2277915"/>
          </a:xfrm>
          <a:prstGeom prst="line">
            <a:avLst/>
          </a:prstGeom>
        </p:spPr>
        <p:style>
          <a:lnRef idx="1">
            <a:schemeClr val="accent1"/>
          </a:lnRef>
          <a:fillRef idx="0">
            <a:schemeClr val="accent1"/>
          </a:fillRef>
          <a:effectRef idx="0">
            <a:schemeClr val="accent1"/>
          </a:effectRef>
          <a:fontRef idx="minor">
            <a:schemeClr val="tx1"/>
          </a:fontRef>
        </p:style>
      </p:cxnSp>
      <p:pic>
        <p:nvPicPr>
          <p:cNvPr id="6" name="2_4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2425" y="4391025"/>
            <a:ext cx="487363" cy="487363"/>
          </a:xfrm>
          <a:prstGeom prst="rect">
            <a:avLst/>
          </a:prstGeom>
        </p:spPr>
      </p:pic>
    </p:spTree>
    <p:extLst>
      <p:ext uri="{BB962C8B-B14F-4D97-AF65-F5344CB8AC3E}">
        <p14:creationId xmlns:p14="http://schemas.microsoft.com/office/powerpoint/2010/main" val="158518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74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05740"/>
            <a:ext cx="5715000" cy="400050"/>
          </a:xfrm>
        </p:spPr>
        <p:txBody>
          <a:bodyPr>
            <a:noAutofit/>
          </a:bodyPr>
          <a:lstStyle/>
          <a:p>
            <a:r>
              <a:rPr lang="en-US" dirty="0"/>
              <a:t>Nested for loops</a:t>
            </a:r>
            <a:endParaRPr lang="en-US" altLang="en-US" dirty="0">
              <a:latin typeface="Garamond" panose="02020404030301010803" pitchFamily="18" charset="0"/>
            </a:endParaRPr>
          </a:p>
        </p:txBody>
      </p:sp>
      <p:sp>
        <p:nvSpPr>
          <p:cNvPr id="7" name="Rectangle 6"/>
          <p:cNvSpPr/>
          <p:nvPr/>
        </p:nvSpPr>
        <p:spPr>
          <a:xfrm>
            <a:off x="2012156" y="796574"/>
            <a:ext cx="6448426" cy="815608"/>
          </a:xfrm>
          <a:prstGeom prst="rect">
            <a:avLst/>
          </a:prstGeom>
        </p:spPr>
        <p:txBody>
          <a:bodyPr wrap="square">
            <a:spAutoFit/>
          </a:bodyPr>
          <a:lstStyle/>
          <a:p>
            <a:r>
              <a:rPr lang="en-US" sz="2000" dirty="0">
                <a:solidFill>
                  <a:schemeClr val="tx2">
                    <a:lumMod val="75000"/>
                  </a:schemeClr>
                </a:solidFill>
                <a:latin typeface="Garamond" panose="02020404030301010803" pitchFamily="18" charset="0"/>
                <a:ea typeface="Arial" charset="0"/>
                <a:cs typeface="Arial" charset="0"/>
              </a:rPr>
              <a:t>for loops can be nested inside of each other.</a:t>
            </a:r>
          </a:p>
          <a:p>
            <a:endParaRPr lang="en-US" dirty="0"/>
          </a:p>
          <a:p>
            <a:endParaRPr lang="en-US" dirty="0"/>
          </a:p>
        </p:txBody>
      </p:sp>
      <p:sp>
        <p:nvSpPr>
          <p:cNvPr id="2" name="Rectangle 1"/>
          <p:cNvSpPr/>
          <p:nvPr/>
        </p:nvSpPr>
        <p:spPr>
          <a:xfrm>
            <a:off x="3226594" y="1208606"/>
            <a:ext cx="4572000" cy="3549690"/>
          </a:xfrm>
          <a:prstGeom prst="rect">
            <a:avLst/>
          </a:prstGeom>
        </p:spPr>
        <p:txBody>
          <a:bodyPr>
            <a:spAutoFit/>
          </a:bodyPr>
          <a:lstStyle/>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x &lt;-</a:t>
            </a:r>
            <a:r>
              <a:rPr lang="en-US" sz="13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matrix</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2</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x</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[,2] [,3]</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1    3    5</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[2,]    2    4    6</a:t>
            </a:r>
          </a:p>
          <a:p>
            <a:pPr latinLnBrk="1">
              <a:spcAft>
                <a:spcPts val="1000"/>
              </a:spcAft>
            </a:pP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for</a:t>
            </a:r>
            <a:r>
              <a:rPr lang="en-US" sz="1300" dirty="0">
                <a:latin typeface="Consolas" panose="020B0609020204030204" pitchFamily="49" charset="0"/>
                <a:ea typeface="Cambria" panose="02040503050406030204" pitchFamily="18" charset="0"/>
                <a:cs typeface="Times New Roman" panose="02020603050405020304" pitchFamily="18" charset="0"/>
              </a:rPr>
              <a:t>(</a:t>
            </a:r>
            <a:r>
              <a:rPr lang="en-US" sz="1300" dirty="0" err="1">
                <a:latin typeface="Consolas" panose="020B0609020204030204" pitchFamily="49" charset="0"/>
                <a:ea typeface="Cambria" panose="02040503050406030204" pitchFamily="18" charset="0"/>
                <a:cs typeface="Times New Roman" panose="02020603050405020304" pitchFamily="18" charset="0"/>
              </a:rPr>
              <a:t>i</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in</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nrow</a:t>
            </a:r>
            <a:r>
              <a:rPr lang="en-US" sz="1300" dirty="0">
                <a:latin typeface="Consolas" panose="020B0609020204030204" pitchFamily="49" charset="0"/>
                <a:ea typeface="Cambria" panose="02040503050406030204" pitchFamily="18" charset="0"/>
                <a:cs typeface="Times New Roman" panose="02020603050405020304" pitchFamily="18" charset="0"/>
              </a:rPr>
              <a:t>(x))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for</a:t>
            </a:r>
            <a:r>
              <a:rPr lang="en-US" sz="1300" dirty="0">
                <a:latin typeface="Consolas" panose="020B0609020204030204" pitchFamily="49" charset="0"/>
                <a:ea typeface="Cambria" panose="02040503050406030204" pitchFamily="18" charset="0"/>
                <a:cs typeface="Times New Roman" panose="02020603050405020304" pitchFamily="18" charset="0"/>
              </a:rPr>
              <a:t>(j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in</a:t>
            </a: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3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ncol</a:t>
            </a:r>
            <a:r>
              <a:rPr lang="en-US" sz="1300" dirty="0">
                <a:latin typeface="Consolas" panose="020B0609020204030204" pitchFamily="49" charset="0"/>
                <a:ea typeface="Cambria" panose="02040503050406030204" pitchFamily="18" charset="0"/>
                <a:cs typeface="Times New Roman" panose="02020603050405020304" pitchFamily="18" charset="0"/>
              </a:rPr>
              <a:t>(x))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300" dirty="0">
                <a:latin typeface="Consolas" panose="020B0609020204030204" pitchFamily="49" charset="0"/>
                <a:ea typeface="Cambria" panose="02040503050406030204" pitchFamily="18" charset="0"/>
                <a:cs typeface="Times New Roman" panose="02020603050405020304" pitchFamily="18" charset="0"/>
              </a:rPr>
              <a:t>(x[</a:t>
            </a:r>
            <a:r>
              <a:rPr lang="en-US" sz="1300" dirty="0" err="1">
                <a:latin typeface="Consolas" panose="020B0609020204030204" pitchFamily="49" charset="0"/>
                <a:ea typeface="Cambria" panose="02040503050406030204" pitchFamily="18" charset="0"/>
                <a:cs typeface="Times New Roman" panose="02020603050405020304" pitchFamily="18" charset="0"/>
              </a:rPr>
              <a:t>i</a:t>
            </a:r>
            <a:r>
              <a:rPr lang="en-US" sz="1300" dirty="0">
                <a:latin typeface="Consolas" panose="020B0609020204030204" pitchFamily="49" charset="0"/>
                <a:ea typeface="Cambria" panose="02040503050406030204" pitchFamily="18" charset="0"/>
                <a:cs typeface="Times New Roman" panose="02020603050405020304" pitchFamily="18" charset="0"/>
              </a:rPr>
              <a:t>, j])</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300" dirty="0">
                <a:latin typeface="Consolas" panose="020B0609020204030204" pitchFamily="49" charset="0"/>
                <a:ea typeface="Cambria" panose="02040503050406030204" pitchFamily="18" charset="0"/>
                <a:cs typeface="Times New Roman" panose="02020603050405020304" pitchFamily="18" charset="0"/>
              </a:rPr>
              <a:t>## [1] 1</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3</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5</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2</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4</a:t>
            </a:r>
            <a:br>
              <a:rPr lang="en-US" sz="1300" dirty="0">
                <a:latin typeface="Consolas" panose="020B0609020204030204" pitchFamily="49"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[1] 6</a:t>
            </a:r>
            <a:endParaRPr lang="en-US" sz="13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3" name="2_4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7025" y="4454525"/>
            <a:ext cx="487363" cy="487363"/>
          </a:xfrm>
          <a:prstGeom prst="rect">
            <a:avLst/>
          </a:prstGeom>
        </p:spPr>
      </p:pic>
    </p:spTree>
    <p:extLst>
      <p:ext uri="{BB962C8B-B14F-4D97-AF65-F5344CB8AC3E}">
        <p14:creationId xmlns:p14="http://schemas.microsoft.com/office/powerpoint/2010/main" val="3860378529"/>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596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5765"/>
            <a:ext cx="5715000" cy="400050"/>
          </a:xfrm>
        </p:spPr>
        <p:txBody>
          <a:bodyPr>
            <a:noAutofit/>
          </a:bodyPr>
          <a:lstStyle/>
          <a:p>
            <a:r>
              <a:rPr lang="en-US" dirty="0"/>
              <a:t>while Loops</a:t>
            </a:r>
            <a:endParaRPr lang="en-US" altLang="en-US" dirty="0">
              <a:latin typeface="Garamond" panose="02020404030301010803" pitchFamily="18" charset="0"/>
            </a:endParaRPr>
          </a:p>
        </p:txBody>
      </p:sp>
      <p:sp>
        <p:nvSpPr>
          <p:cNvPr id="2" name="Rectangle 1"/>
          <p:cNvSpPr/>
          <p:nvPr/>
        </p:nvSpPr>
        <p:spPr>
          <a:xfrm>
            <a:off x="1725216" y="1290035"/>
            <a:ext cx="7171134" cy="2862322"/>
          </a:xfrm>
          <a:prstGeom prst="rect">
            <a:avLst/>
          </a:prstGeom>
        </p:spPr>
        <p:txBody>
          <a:bodyPr wrap="square">
            <a:spAutoFit/>
          </a:bodyPr>
          <a:lstStyle/>
          <a:p>
            <a:pPr marL="457200" indent="-4572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A while loop is a control flow statement that allows code to be executed repeatedly based on a given Boolean condition.</a:t>
            </a:r>
          </a:p>
          <a:p>
            <a:pPr marL="457200" indent="-4572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while loop can be thought of as a repeating if statement.</a:t>
            </a:r>
          </a:p>
          <a:p>
            <a:pPr marL="457200" indent="-4572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while construct consists of a block of code and a condition/expression.</a:t>
            </a:r>
          </a:p>
          <a:p>
            <a:pPr marL="457200" indent="-4572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condition/expression is evaluated, and if the condition/expression is true, the code within the block is executed. </a:t>
            </a:r>
          </a:p>
          <a:p>
            <a:pPr marL="457200" indent="-4572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This repeats until the condition/expression becomes false. </a:t>
            </a:r>
          </a:p>
        </p:txBody>
      </p:sp>
      <p:pic>
        <p:nvPicPr>
          <p:cNvPr id="3" name="2_4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5125" y="4505325"/>
            <a:ext cx="487363" cy="487363"/>
          </a:xfrm>
          <a:prstGeom prst="rect">
            <a:avLst/>
          </a:prstGeom>
        </p:spPr>
      </p:pic>
    </p:spTree>
    <p:extLst>
      <p:ext uri="{BB962C8B-B14F-4D97-AF65-F5344CB8AC3E}">
        <p14:creationId xmlns:p14="http://schemas.microsoft.com/office/powerpoint/2010/main" val="3490813598"/>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06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93311"/>
            <a:ext cx="5715000" cy="400050"/>
          </a:xfrm>
        </p:spPr>
        <p:txBody>
          <a:bodyPr>
            <a:noAutofit/>
          </a:bodyPr>
          <a:lstStyle/>
          <a:p>
            <a:r>
              <a:rPr lang="en-US" altLang="en-US" dirty="0">
                <a:latin typeface="Garamond" panose="02020404030301010803" pitchFamily="18" charset="0"/>
              </a:rPr>
              <a:t>Example</a:t>
            </a:r>
          </a:p>
        </p:txBody>
      </p:sp>
      <p:sp>
        <p:nvSpPr>
          <p:cNvPr id="7" name="Rectangle 6"/>
          <p:cNvSpPr/>
          <p:nvPr/>
        </p:nvSpPr>
        <p:spPr>
          <a:xfrm>
            <a:off x="2731294" y="1052424"/>
            <a:ext cx="5276850" cy="3175228"/>
          </a:xfrm>
          <a:prstGeom prst="rect">
            <a:avLst/>
          </a:prstGeom>
        </p:spPr>
        <p:txBody>
          <a:bodyPr wrap="square">
            <a:spAutoFit/>
          </a:bodyPr>
          <a:lstStyle/>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count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0</a:t>
            </a: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while</a:t>
            </a:r>
            <a:r>
              <a:rPr lang="en-US" sz="1600" dirty="0">
                <a:latin typeface="Consolas" panose="020B0609020204030204" pitchFamily="49" charset="0"/>
                <a:ea typeface="Cambria" panose="02040503050406030204" pitchFamily="18" charset="0"/>
                <a:cs typeface="Times New Roman" panose="02020603050405020304" pitchFamily="18" charset="0"/>
              </a:rPr>
              <a:t>(count </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7</a:t>
            </a:r>
            <a:r>
              <a:rPr lang="en-US" sz="1600" dirty="0">
                <a:latin typeface="Consolas" panose="020B0609020204030204" pitchFamily="49" charset="0"/>
                <a:ea typeface="Cambria" panose="02040503050406030204" pitchFamily="18" charset="0"/>
                <a:cs typeface="Times New Roman" panose="02020603050405020304" pitchFamily="18" charset="0"/>
              </a:rPr>
              <a:t>)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print</a:t>
            </a:r>
            <a:r>
              <a:rPr lang="en-US" sz="1600" dirty="0">
                <a:latin typeface="Consolas" panose="020B0609020204030204" pitchFamily="49" charset="0"/>
                <a:ea typeface="Cambria" panose="02040503050406030204" pitchFamily="18" charset="0"/>
                <a:cs typeface="Times New Roman" panose="02020603050405020304" pitchFamily="18" charset="0"/>
              </a:rPr>
              <a:t>(count)</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count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latin typeface="Consolas" panose="020B0609020204030204" pitchFamily="49" charset="0"/>
                <a:ea typeface="Cambria" panose="02040503050406030204" pitchFamily="18" charset="0"/>
                <a:cs typeface="Times New Roman" panose="02020603050405020304" pitchFamily="18" charset="0"/>
              </a:rPr>
              <a:t>count </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 [1] 0</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1</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2</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3</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4</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5</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[1] 6</a:t>
            </a:r>
            <a:endParaRPr lang="en-US" sz="16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4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2425" y="4556125"/>
            <a:ext cx="487363" cy="487363"/>
          </a:xfrm>
          <a:prstGeom prst="rect">
            <a:avLst/>
          </a:prstGeom>
        </p:spPr>
      </p:pic>
    </p:spTree>
    <p:extLst>
      <p:ext uri="{BB962C8B-B14F-4D97-AF65-F5344CB8AC3E}">
        <p14:creationId xmlns:p14="http://schemas.microsoft.com/office/powerpoint/2010/main" val="378268023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5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17378</TotalTime>
  <Words>1520</Words>
  <Application>Microsoft Office PowerPoint</Application>
  <PresentationFormat>On-screen Show (16:9)</PresentationFormat>
  <Paragraphs>70</Paragraphs>
  <Slides>9</Slides>
  <Notes>9</Notes>
  <HiddenSlides>0</HiddenSlides>
  <MMClips>9</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Arial Black</vt:lpstr>
      <vt:lpstr>Calibri</vt:lpstr>
      <vt:lpstr>Cambria</vt:lpstr>
      <vt:lpstr>Consolas</vt:lpstr>
      <vt:lpstr>Garamond</vt:lpstr>
      <vt:lpstr>Times New Roman</vt:lpstr>
      <vt:lpstr>Wingdings</vt:lpstr>
      <vt:lpstr>Office Theme</vt:lpstr>
      <vt:lpstr>Control Structures in R</vt:lpstr>
      <vt:lpstr>Control Structures</vt:lpstr>
      <vt:lpstr>“if-else” statements</vt:lpstr>
      <vt:lpstr>Example</vt:lpstr>
      <vt:lpstr>for-loops</vt:lpstr>
      <vt:lpstr>Examples</vt:lpstr>
      <vt:lpstr>Nested for loops</vt:lpstr>
      <vt:lpstr>while Loops</vt:lpstr>
      <vt:lpstr>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344</cp:revision>
  <dcterms:created xsi:type="dcterms:W3CDTF">2016-02-11T18:06:46Z</dcterms:created>
  <dcterms:modified xsi:type="dcterms:W3CDTF">2019-02-10T04:30:44Z</dcterms:modified>
</cp:coreProperties>
</file>

<file path=docProps/thumbnail.jpeg>
</file>